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6636"/>
            <a:ext cx="7556421" cy="2977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Analiza wpływu parametrów biometrycznych i koloru na postrzeganą atrakcyjność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49738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Michał Buszka 318049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918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20994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18 Lipiec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33487"/>
            <a:ext cx="7556421" cy="1027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Pytania i Dyskusja</a:t>
            </a:r>
            <a:endParaRPr lang="en-US" sz="6450" dirty="0"/>
          </a:p>
        </p:txBody>
      </p:sp>
      <p:sp>
        <p:nvSpPr>
          <p:cNvPr id="4" name="Text 1"/>
          <p:cNvSpPr/>
          <p:nvPr/>
        </p:nvSpPr>
        <p:spPr>
          <a:xfrm>
            <a:off x="2190274" y="4500682"/>
            <a:ext cx="476333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Dziękuję za uwagę!</a:t>
            </a:r>
            <a:endParaRPr lang="en-US" sz="3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4094"/>
            <a:ext cx="624482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 Projektu i Hipotezy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471982"/>
            <a:ext cx="4196358" cy="2483525"/>
          </a:xfrm>
          <a:prstGeom prst="roundRect">
            <a:avLst>
              <a:gd name="adj" fmla="val 5891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310" y="3471982"/>
            <a:ext cx="121920" cy="24835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42524" y="37292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Główny cel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142524" y="423743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Zrozumienie, jakie mierzalne parametry obrazu wpływają na subiektywną ocenę atrakcyjności.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471982"/>
            <a:ext cx="4196358" cy="2483525"/>
          </a:xfrm>
          <a:prstGeom prst="roundRect">
            <a:avLst>
              <a:gd name="adj" fmla="val 5891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482" y="3471982"/>
            <a:ext cx="121920" cy="248352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65696" y="3729276"/>
            <a:ext cx="359033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Szczególne zainteresowanie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565696" y="460950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Badanie roli składowej koloru a* (odcień czerwono-zielony) w tym procesie.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471982"/>
            <a:ext cx="4196358" cy="2483525"/>
          </a:xfrm>
          <a:prstGeom prst="roundRect">
            <a:avLst>
              <a:gd name="adj" fmla="val 5891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653" y="3471982"/>
            <a:ext cx="121920" cy="248352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8868" y="372927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Metody analizy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988868" y="4237434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Analiza mediacji i moderacji.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502"/>
            <a:ext cx="993636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Źródła Danych i Ich Charakterystyka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090738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Dane z ankiet (z NAC_results_sqlite_fixed.sql):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061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Zawierają wyniki porównań par zdjęć pod kątem postrzeganej atrakcyjności.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667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Kolumna winner wskazuje, które zdjęcie zostało ocenione jako bardziej atrakcyjne.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2090738"/>
            <a:ext cx="6244709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Dane o pomiarach zdjęć (z NAC ankieta_update.xlsx - Arkusz1.csv):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7599521" y="306169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Szczegółowe pomiary obrazów, unikalnie identyfikowane przez Image ID.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8667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Pomiary koloru (L, a, b):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dla brodawki (Nipple), otoczki (Areola) i piersi (Breast).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67189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Pomiary kontrastu: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m.in. delta E między różnymi obszarami.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47699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Pomiary biometryczne: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m.in. średnice otoczki, proporcje brodawki do otoczki.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628209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Pary obrazów n i 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(Image ID z sufiksem "n" to oryginalny obraz, "e" to obraz z wzmocnioną wartością "a").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3456"/>
            <a:ext cx="809625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Proces Przygotowania Danych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2150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29751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Wczytanie danych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0604" y="348329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Odczyt danych z pliku SQL (wyniki porównań) i pliku CSV (pomiary zdjęć).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00211" y="2181344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27025" y="2634972"/>
            <a:ext cx="403407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Agregacja wyników porównań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27025" y="3143131"/>
            <a:ext cx="59827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Obliczenie kluczowej zmiennej zależnej – win_ratio (wskaźnik atrakcyjności) dla każdego Image ID. win_ratio = (liczba wygranych) / (całkowita liczba porównań).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331738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0604" y="578536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Połączenie danych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20604" y="6293525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Złączenie danych o pomiarach zdjęć z ich wskaźnikami atrakcyjności.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00211" y="4991576"/>
            <a:ext cx="6436400" cy="226814"/>
          </a:xfrm>
          <a:prstGeom prst="roundRect">
            <a:avLst>
              <a:gd name="adj" fmla="val 42003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27025" y="544520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Czyszczenie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27025" y="5953363"/>
            <a:ext cx="59827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Usunięcie wierszy z brakującymi wartościami win_ratio (obrazy, które nie były porównywane).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2911" y="340043"/>
            <a:ext cx="4297918" cy="405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Analiza Mediacji - Koncepcja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32911" y="1054894"/>
            <a:ext cx="1623417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432911" y="1381482"/>
            <a:ext cx="6731437" cy="3957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Zrozumienie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dlaczego 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zmienna niezależna wpływa na zmienną zależną, poprzez zmienną pośredniczącą (mediator).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2911" y="1900833"/>
            <a:ext cx="1623417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Schemat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432911" y="2227421"/>
            <a:ext cx="6731437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Zmienna niezależna (X) → Mediator (M) → Zmienna zależna (Y).</a:t>
            </a:r>
            <a:endParaRPr lang="en-US" sz="9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3672" y="1070372"/>
            <a:ext cx="6731437" cy="673143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32911" y="8126373"/>
            <a:ext cx="1932146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Zastosowanie w projekcie: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432911" y="8514874"/>
            <a:ext cx="1376457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 (Zmienna niezależna):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Areola a (składowa koloru a* otoczki)</a:t>
            </a:r>
            <a:endParaRPr lang="en-US" sz="950" dirty="0"/>
          </a:p>
        </p:txBody>
      </p:sp>
      <p:sp>
        <p:nvSpPr>
          <p:cNvPr id="10" name="Text 7"/>
          <p:cNvSpPr/>
          <p:nvPr/>
        </p:nvSpPr>
        <p:spPr>
          <a:xfrm>
            <a:off x="432911" y="8755975"/>
            <a:ext cx="1376457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 (Mediator):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Areola to Nipple delta E (kontrast koloru między otoczką a brodawką)</a:t>
            </a:r>
            <a:endParaRPr lang="en-US" sz="950" dirty="0"/>
          </a:p>
        </p:txBody>
      </p:sp>
      <p:sp>
        <p:nvSpPr>
          <p:cNvPr id="11" name="Text 8"/>
          <p:cNvSpPr/>
          <p:nvPr/>
        </p:nvSpPr>
        <p:spPr>
          <a:xfrm>
            <a:off x="432911" y="8997077"/>
            <a:ext cx="1376457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(Zmienna zależna):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win_ratio (wskaźnik atrakcyjności)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432911" y="9380458"/>
            <a:ext cx="1623417" cy="203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Pytanie badawcze: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432911" y="9768959"/>
            <a:ext cx="13764578" cy="197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Czy wpływ koloru Areola a na atrakcyjność jest mediowany przez kontrast Areola to Nipple delta E?</a:t>
            </a:r>
            <a:endParaRPr lang="en-US" sz="9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51305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Analiza Mediacji - Wyniki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6835" y="967264"/>
            <a:ext cx="1982033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1: win_ratio ~ Areola a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96835" y="126658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Areola a ma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istotny pozytywny wpływ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win_ratio (współczynnik 0.0081, p&lt;0.001).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48768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Areola a wyjaśnia 4.9% zmienności win_ratio.</a:t>
            </a:r>
            <a:endParaRPr lang="en-US" sz="8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796653"/>
            <a:ext cx="6780014" cy="404467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61171" y="967264"/>
            <a:ext cx="2932152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2: Areola to Nipple delta E ~ Areola a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7461171" y="1266587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Areola a ma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istotny negatywny wpływ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Areola to Nipple delta E (współczynnik -0.7361, p&lt;0.001).</a:t>
            </a:r>
            <a:endParaRPr lang="en-US" sz="850" dirty="0"/>
          </a:p>
        </p:txBody>
      </p:sp>
      <p:sp>
        <p:nvSpPr>
          <p:cNvPr id="9" name="Text 6"/>
          <p:cNvSpPr/>
          <p:nvPr/>
        </p:nvSpPr>
        <p:spPr>
          <a:xfrm>
            <a:off x="7461171" y="1487686"/>
            <a:ext cx="678001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Areola a wyjaśnia 32.5% zmienności Areola to Nipple delta E.</a:t>
            </a:r>
            <a:endParaRPr lang="en-US" sz="85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171" y="1796653"/>
            <a:ext cx="6780014" cy="404467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96835" y="6138863"/>
            <a:ext cx="376416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3: win_ratio ~ Areola a + Areola to Nipple delta E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396835" y="649485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Wpływ Areola a na win_ratio nadal jest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istotny i pozytywny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(współczynnik 0.0094, p&lt;0.001).</a:t>
            </a:r>
            <a:endParaRPr lang="en-US" sz="850" dirty="0"/>
          </a:p>
        </p:txBody>
      </p:sp>
      <p:sp>
        <p:nvSpPr>
          <p:cNvPr id="13" name="Text 9"/>
          <p:cNvSpPr/>
          <p:nvPr/>
        </p:nvSpPr>
        <p:spPr>
          <a:xfrm>
            <a:off x="396835" y="671595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Wpływ Areola to Nipple delta E na win_ratio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nie jest istotny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(współczynnik 0.0017, p=0.167).</a:t>
            </a:r>
            <a:endParaRPr lang="en-US" sz="8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7024926"/>
            <a:ext cx="6996112" cy="418207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96835" y="11377017"/>
            <a:ext cx="148851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Wniosek z mediacji: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396835" y="117330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Brak dowodów na efekt mediacji. Areola a ma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bezpośredni i istotny wpływ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atrakcyjność, który nie jest tłumaczony przez zmienną kontrastu Areola to Nipple delta E.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967" y="390525"/>
            <a:ext cx="6697266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Analiza Moderacji - Koncepcja i Wyniki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496967" y="1211342"/>
            <a:ext cx="186392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Cel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496967" y="1586270"/>
            <a:ext cx="6644997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Zrozumienie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kiedy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związek między zmienną niezależną a zależną jest silniejszy lub słabszy, poprzez wpływ zmiennej moderującej.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6967" y="2182535"/>
            <a:ext cx="186392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Schemat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96967" y="2557463"/>
            <a:ext cx="664499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Zmienna niezależna (X) → Zmienna zależna (Y) (zależność modyfikowana przez Mod).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6056" y="1229082"/>
            <a:ext cx="6644997" cy="384071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96967" y="5442466"/>
            <a:ext cx="221849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Zastosowanie w projekcie: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496967" y="5888474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 (Zmienna niezależna):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Areola a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496967" y="6165294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 (Moderator):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Nipple to areola ratio (stosunek brodawki do otoczki)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496967" y="6442115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(Zmienna zależna):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win_ratio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496967" y="6882289"/>
            <a:ext cx="7088862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4: win_ratio ~ Areola a * Nipple to areola ratio (model z terminem interakcji)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496967" y="7328297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Termin interakcji (Q("Areola a"):Q("Nipple to areola ratio"))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nie jest statystycznie istotny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(współczynnik 0.0006, p=0.650).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496967" y="7768471"/>
            <a:ext cx="1863923" cy="2330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Wniosek z moderacji: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496967" y="8214479"/>
            <a:ext cx="13636466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Nipple to areola ratio </a:t>
            </a:r>
            <a:pPr algn="l" indent="0" marL="0">
              <a:lnSpc>
                <a:spcPts val="175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nie moderuje</a:t>
            </a:r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związku między Areola a a win_ratio. Oznacza to, że wpływ koloru Areola a na atrakcyjność jest podobny, niezależnie od stosunku brodawki do otoczki.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5386"/>
            <a:ext cx="898743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Wyzwania i Ograniczenia Analizy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383274"/>
            <a:ext cx="4196358" cy="4660940"/>
          </a:xfrm>
          <a:prstGeom prst="roundRect">
            <a:avLst>
              <a:gd name="adj" fmla="val 2270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640568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Wielokorelacyjność (Multicollinearity)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51084" y="3520797"/>
            <a:ext cx="368177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Ostrzeżenie w Modelu 4 (Cond. No. 2.33e+03) wskazuje na silne zależności między zmiennymi objaśniającymi. Może to wpływać na stabilność i interpretację indywidualnych współczynników w tym konkretnym modelu.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383274"/>
            <a:ext cx="4196358" cy="4660940"/>
          </a:xfrm>
          <a:prstGeom prst="roundRect">
            <a:avLst>
              <a:gd name="adj" fmla="val 2270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4256" y="2640568"/>
            <a:ext cx="3681770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Wyjaśniona zmienność (R-kwadrat)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74256" y="3520797"/>
            <a:ext cx="3681770" cy="3266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Modele mediacji i moderacji wyjaśniają stosunkowo niewielką część zmienności w win_ratio (R-kwadrat od 0.049 do 0.118). Sugeruje to, że postrzegana atrakcyjność jest zjawiskiem złożonym i wiele innych, niemierzalnych czynników również ma wpływ.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383274"/>
            <a:ext cx="4196358" cy="4660940"/>
          </a:xfrm>
          <a:prstGeom prst="roundRect">
            <a:avLst>
              <a:gd name="adj" fmla="val 2270"/>
            </a:avLst>
          </a:prstGeom>
          <a:noFill/>
          <a:ln w="3048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97427" y="264056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Reprezentacja danych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97427" y="3148727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win_ratio jest miarą zagregowaną. Bardziej zaawansowane modele, specyficzne dla danych z porównań parami, mogłyby dostarczyć dodatkowych wglądów.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26575"/>
            <a:ext cx="9029105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Podsumowanie i Główne Wnioski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324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398163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Analiza wykazała, że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składowa koloru Areola a ma istotny, bezpośredni i pozytywny wpływ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na postrzeganą atrakcyjność.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456884" y="33244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194000" y="3398163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Nie znaleziono dowodów na to, aby kontrast Areola to Nipple delta E mediował ten związek.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5014198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Nie stwierdzono również, aby proporcje Nipple to areola ratio moderowały wpływ Areola a na atrakcyjność.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94000" y="5014198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Wyniki te stanowią wkład w zrozumienie, jak konkretne parametry wizualne mogą wpływać na subiektywne oceny atrakcyjności.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2025-07-17T15:13:36Z</dcterms:created>
  <dcterms:modified xsi:type="dcterms:W3CDTF">2025-07-17T15:13:36Z</dcterms:modified>
</cp:coreProperties>
</file>